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1" r:id="rId4"/>
    <p:sldId id="291" r:id="rId5"/>
    <p:sldId id="292" r:id="rId6"/>
    <p:sldId id="293" r:id="rId7"/>
    <p:sldId id="294" r:id="rId8"/>
    <p:sldId id="287" r:id="rId9"/>
    <p:sldId id="295" r:id="rId10"/>
    <p:sldId id="257" r:id="rId11"/>
    <p:sldId id="296" r:id="rId12"/>
    <p:sldId id="297" r:id="rId13"/>
    <p:sldId id="298" r:id="rId14"/>
    <p:sldId id="299" r:id="rId15"/>
    <p:sldId id="258" r:id="rId16"/>
    <p:sldId id="259" r:id="rId17"/>
    <p:sldId id="263" r:id="rId18"/>
    <p:sldId id="264" r:id="rId19"/>
    <p:sldId id="300" r:id="rId20"/>
    <p:sldId id="301" r:id="rId21"/>
    <p:sldId id="302" r:id="rId22"/>
    <p:sldId id="303" r:id="rId23"/>
    <p:sldId id="304" r:id="rId24"/>
    <p:sldId id="267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290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81" d="100"/>
          <a:sy n="81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5" d="100"/>
          <a:sy n="55" d="100"/>
        </p:scale>
        <p:origin x="-288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3DD04-A605-4BFE-B393-A03F14938471}" type="datetimeFigureOut">
              <a:rPr lang="en-US" smtClean="0"/>
              <a:t>1/9/2012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2CBC2-A49B-4394-87D1-62AFC08DE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155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03B2A2-EB6F-4ED0-A3BF-4DA8CA3DAD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72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5CA634-09CB-47D5-93AE-47DC66343B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A53AB-B7EE-408D-A961-979671F3127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5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755F0-0A4C-4488-9634-8F0909071CD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9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15DF0B-B40D-4137-BA54-71FB31A58B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4B260-7EB1-48A1-AEFC-B964E45FC30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4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57110-A267-49E2-BBED-ACF0839B30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0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90507-9443-4AAA-8185-4B892C2DEF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73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09D59-9B5D-4C0C-B9EF-30599108E3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03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423F1-2A8B-40FF-95DE-583ED52301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2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96105-59A2-4C9A-8EB9-D9DC6A0ED9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10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93601-B3E3-4F03-A8D0-010F878394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9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33692-6397-400B-8D40-E9033B6F2D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79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E485D-BF14-4EB6-A788-89B72365C6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61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95D71-59CA-4655-88D5-0321500F4D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34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1A9C2-7C67-4E21-93F9-6E2E483DE9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0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A3F59-3F79-4010-9F76-1C7E052131E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3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3BC95-2BBA-44F6-AF32-F211A3418B5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6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971E6-07E0-4E56-A658-DD6ED764768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4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86B3-3F6D-4D79-A1E7-F9BA93B6082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3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4404B-4E1E-47AA-9B48-A9A098149A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4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51D85-A914-45AE-9D72-2FB5371E59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7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00AE1-F702-40CF-907C-BA2F036B20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1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0187B1-0DF3-45E9-B8AE-0721348B548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3CF9EA-A103-4D9C-ADAB-D5A6A22A731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picture+of+stop+sign&amp;view=detail&amp;id=F357FEC9AE2EAB10C085E3625072C8D5B2236B20&amp;FORM=IGRE1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picture+of+stop+sign&amp;view=detail&amp;id=F357FEC9AE2EAB10C085E3625072C8D5B2236B20&amp;FORM=IGRE1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picture+of+stop+sign&amp;view=detail&amp;id=F357FEC9AE2EAB10C085E3625072C8D5B2236B20&amp;FORM=IGRE1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picture+of+stop+sign&amp;view=detail&amp;id=F357FEC9AE2EAB10C085E3625072C8D5B2236B20&amp;FORM=IGRE1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picture+of+stop+sign&amp;view=detail&amp;id=F357FEC9AE2EAB10C085E3625072C8D5B2236B20&amp;FORM=IGRE1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picture+of+stop+sign&amp;view=detail&amp;id=F357FEC9AE2EAB10C085E3625072C8D5B2236B20&amp;FORM=IGRE1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picture+of+stop+sign&amp;view=detail&amp;id=F357FEC9AE2EAB10C085E3625072C8D5B2236B20&amp;FORM=IGRE1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ing.com/images/search?q=picture+of+red+blood+cell&amp;view=detail&amp;id=8F886059466535FF16A21668C3DF74603C3A835B&amp;FORM=IGRE1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picture+of+stop+sign&amp;view=detail&amp;id=F357FEC9AE2EAB10C085E3625072C8D5B2236B20&amp;FORM=IGRE1" TargetMode="Externa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picture+of+stop+sign&amp;view=detail&amp;id=F357FEC9AE2EAB10C085E3625072C8D5B2236B20&amp;FORM=IGRE1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picture+of+stop+sign&amp;view=detail&amp;id=F357FEC9AE2EAB10C085E3625072C8D5B2236B20&amp;FORM=IGRE1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picture+of+stop+sign&amp;view=detail&amp;id=F357FEC9AE2EAB10C085E3625072C8D5B2236B20&amp;FORM=IGRE1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picture+of+stop+sign&amp;view=detail&amp;id=F357FEC9AE2EAB10C085E3625072C8D5B2236B20&amp;FORM=IGRE1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picture+of+stop+sign&amp;view=detail&amp;id=F357FEC9AE2EAB10C085E3625072C8D5B2236B20&amp;FORM=IGRE1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7525" y="273916"/>
            <a:ext cx="4800600" cy="806739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Chapter Two</a:t>
            </a:r>
            <a:endParaRPr lang="en-US" sz="4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2215" y="976746"/>
            <a:ext cx="6822352" cy="137852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At the end of this chapter you will understand:</a:t>
            </a:r>
            <a:endParaRPr lang="en-US" sz="3600" b="1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7236" y="2132157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1.  Asexual reproduction 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7236" y="2869332"/>
            <a:ext cx="667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2. The steps to asexual reproduction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0883" y="3429514"/>
            <a:ext cx="735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Sexual reproduction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0883" y="4072594"/>
            <a:ext cx="6442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4. Meiosis and the steps to meiosis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7236" y="5747756"/>
            <a:ext cx="6442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6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  How mutations occur.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0883" y="4679778"/>
            <a:ext cx="6442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5.  How traits are passed from parent to offspring.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2088521" y="264192"/>
            <a:ext cx="689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solidFill>
                  <a:srgbClr val="FFFF00"/>
                </a:solidFill>
                <a:latin typeface="Calibri"/>
              </a:rPr>
              <a:t>Egg Formation </a:t>
            </a:r>
            <a:endParaRPr lang="en-US" sz="66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8675" y="1548499"/>
            <a:ext cx="777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1.  Parent cell copies DNA.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8675" y="2533412"/>
            <a:ext cx="777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2.  Cell goes through mitosis.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8675" y="3393222"/>
            <a:ext cx="7779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3.  Cells go through meiosis and divides a second time.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14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99398" y="492160"/>
            <a:ext cx="1405720" cy="1323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Parent 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Cell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64491" y="2543031"/>
            <a:ext cx="1405720" cy="13238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o</a:t>
            </a:r>
            <a:r>
              <a:rPr lang="en-US" sz="1600" dirty="0" smtClean="0">
                <a:solidFill>
                  <a:schemeClr val="bg2"/>
                </a:solidFill>
              </a:rPr>
              <a:t>ffspring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cells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86586" y="2543032"/>
            <a:ext cx="1405720" cy="13238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o</a:t>
            </a:r>
            <a:r>
              <a:rPr lang="en-US" sz="1600" dirty="0" smtClean="0">
                <a:solidFill>
                  <a:schemeClr val="bg2"/>
                </a:solidFill>
              </a:rPr>
              <a:t>ffspring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cells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80866" y="4765344"/>
            <a:ext cx="1405720" cy="1323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Egg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cell</a:t>
            </a:r>
            <a:endParaRPr lang="en-US" b="1" dirty="0">
              <a:solidFill>
                <a:schemeClr val="bg2"/>
              </a:solidFill>
            </a:endParaRPr>
          </a:p>
        </p:txBody>
      </p:sp>
      <p:cxnSp>
        <p:nvCxnSpPr>
          <p:cNvPr id="16" name="Straight Arrow Connector 15"/>
          <p:cNvCxnSpPr>
            <a:stCxn id="4" idx="3"/>
          </p:cNvCxnSpPr>
          <p:nvPr/>
        </p:nvCxnSpPr>
        <p:spPr>
          <a:xfrm flipH="1">
            <a:off x="4023834" y="1622122"/>
            <a:ext cx="881427" cy="104003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</p:cNvCxnSpPr>
          <p:nvPr/>
        </p:nvCxnSpPr>
        <p:spPr>
          <a:xfrm>
            <a:off x="5899255" y="1622122"/>
            <a:ext cx="826835" cy="104003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436691" y="3739487"/>
            <a:ext cx="881426" cy="116741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85146" y="3739487"/>
            <a:ext cx="426502" cy="110652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312091" y="3772733"/>
            <a:ext cx="593114" cy="110792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5"/>
          </p:cNvCxnSpPr>
          <p:nvPr/>
        </p:nvCxnSpPr>
        <p:spPr>
          <a:xfrm>
            <a:off x="7664348" y="3672993"/>
            <a:ext cx="597100" cy="117302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12091" y="880702"/>
            <a:ext cx="235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DNA copies itself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80285" y="2477490"/>
            <a:ext cx="235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Mitosis</a:t>
            </a:r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3761687" y="4880661"/>
            <a:ext cx="1405720" cy="1323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Egg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cell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99485" y="4880660"/>
            <a:ext cx="1405720" cy="1323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Egg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cell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558588" y="4846013"/>
            <a:ext cx="1405720" cy="1323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Egg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cell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7" name="Title 5"/>
          <p:cNvSpPr txBox="1">
            <a:spLocks noGrp="1"/>
          </p:cNvSpPr>
          <p:nvPr>
            <p:ph type="title"/>
          </p:nvPr>
        </p:nvSpPr>
        <p:spPr>
          <a:xfrm>
            <a:off x="584786" y="553911"/>
            <a:ext cx="229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FF00"/>
                </a:solidFill>
                <a:latin typeface="Calibri"/>
              </a:rPr>
              <a:t>Egg</a:t>
            </a:r>
            <a:r>
              <a:rPr lang="en-US" sz="3600" b="1" dirty="0" smtClean="0">
                <a:solidFill>
                  <a:srgbClr val="FFFF00"/>
                </a:solidFill>
                <a:latin typeface="Calibri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Calibri"/>
              </a:rPr>
            </a:br>
            <a:r>
              <a:rPr lang="en-US" sz="3600" b="1" dirty="0" smtClean="0">
                <a:solidFill>
                  <a:srgbClr val="FFFF00"/>
                </a:solidFill>
                <a:latin typeface="Calibri"/>
              </a:rPr>
              <a:t>Formation </a:t>
            </a:r>
            <a:endParaRPr lang="en-US" sz="3600" b="1" baseline="0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86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2088521" y="264192"/>
            <a:ext cx="689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solidFill>
                  <a:srgbClr val="FFFF00"/>
                </a:solidFill>
                <a:latin typeface="Calibri"/>
              </a:rPr>
              <a:t>Sperm Formation </a:t>
            </a:r>
            <a:endParaRPr lang="en-US" sz="66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8675" y="1548499"/>
            <a:ext cx="777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1.  Parent cell copies DNA.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8675" y="2533412"/>
            <a:ext cx="777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2.  Cell goes through mitosis.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8675" y="3393222"/>
            <a:ext cx="7779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3.  Cells go through meiosis and divides a second time.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798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99398" y="492160"/>
            <a:ext cx="1405720" cy="1323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Parent 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Cell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64491" y="2543031"/>
            <a:ext cx="1405720" cy="13238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o</a:t>
            </a:r>
            <a:r>
              <a:rPr lang="en-US" sz="1600" dirty="0" smtClean="0">
                <a:solidFill>
                  <a:schemeClr val="bg2"/>
                </a:solidFill>
              </a:rPr>
              <a:t>ffspring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cells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86586" y="2543032"/>
            <a:ext cx="1405720" cy="13238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o</a:t>
            </a:r>
            <a:r>
              <a:rPr lang="en-US" sz="1600" dirty="0" smtClean="0">
                <a:solidFill>
                  <a:schemeClr val="bg2"/>
                </a:solidFill>
              </a:rPr>
              <a:t>ffspring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cells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80866" y="4765344"/>
            <a:ext cx="1405720" cy="1323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Sperm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cell</a:t>
            </a:r>
            <a:endParaRPr lang="en-US" b="1" dirty="0">
              <a:solidFill>
                <a:schemeClr val="bg2"/>
              </a:solidFill>
            </a:endParaRPr>
          </a:p>
        </p:txBody>
      </p:sp>
      <p:cxnSp>
        <p:nvCxnSpPr>
          <p:cNvPr id="16" name="Straight Arrow Connector 15"/>
          <p:cNvCxnSpPr>
            <a:stCxn id="4" idx="3"/>
          </p:cNvCxnSpPr>
          <p:nvPr/>
        </p:nvCxnSpPr>
        <p:spPr>
          <a:xfrm flipH="1">
            <a:off x="4023834" y="1622122"/>
            <a:ext cx="881427" cy="104003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</p:cNvCxnSpPr>
          <p:nvPr/>
        </p:nvCxnSpPr>
        <p:spPr>
          <a:xfrm>
            <a:off x="5899255" y="1622122"/>
            <a:ext cx="826835" cy="104003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436691" y="3739487"/>
            <a:ext cx="881426" cy="116741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85146" y="3739487"/>
            <a:ext cx="426502" cy="110652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312091" y="3772733"/>
            <a:ext cx="593114" cy="110792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5"/>
          </p:cNvCxnSpPr>
          <p:nvPr/>
        </p:nvCxnSpPr>
        <p:spPr>
          <a:xfrm>
            <a:off x="7664348" y="3672993"/>
            <a:ext cx="597100" cy="117302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12091" y="880702"/>
            <a:ext cx="235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DNA copies itself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80285" y="2477490"/>
            <a:ext cx="235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Mitosis</a:t>
            </a:r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3761687" y="4880661"/>
            <a:ext cx="1405720" cy="1323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Sperm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cell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99485" y="4880660"/>
            <a:ext cx="1405720" cy="1323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Sperm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cell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558588" y="4846013"/>
            <a:ext cx="1405720" cy="1323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Sperm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cell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8" name="Title 5"/>
          <p:cNvSpPr txBox="1">
            <a:spLocks noGrp="1"/>
          </p:cNvSpPr>
          <p:nvPr>
            <p:ph type="title"/>
          </p:nvPr>
        </p:nvSpPr>
        <p:spPr>
          <a:xfrm>
            <a:off x="584786" y="553911"/>
            <a:ext cx="229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FF00"/>
                </a:solidFill>
                <a:latin typeface="Calibri"/>
              </a:rPr>
              <a:t>Sperm</a:t>
            </a:r>
            <a:r>
              <a:rPr lang="en-US" sz="3600" b="1" dirty="0" smtClean="0">
                <a:solidFill>
                  <a:srgbClr val="FFFF00"/>
                </a:solidFill>
                <a:latin typeface="Calibri"/>
              </a:rPr>
              <a:t> Formation </a:t>
            </a:r>
            <a:endParaRPr lang="en-US" sz="3600" b="1" baseline="0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8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304798" y="1258162"/>
            <a:ext cx="911629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solidFill>
                  <a:srgbClr val="FFFF00"/>
                </a:solidFill>
                <a:latin typeface="Calibri"/>
              </a:rPr>
              <a:t>How many chromosomes are in each egg or sperm cell?</a:t>
            </a:r>
            <a:endParaRPr lang="en-US" sz="54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0144" y="132714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Stop and think!!!!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5303" name="Picture 7" descr="stop sign on Clairborne an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97944"/>
            <a:ext cx="519546" cy="5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7964" y="416223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baseline="0" dirty="0" smtClean="0">
                <a:solidFill>
                  <a:srgbClr val="00FF00"/>
                </a:solidFill>
                <a:latin typeface="Calibri"/>
              </a:rPr>
              <a:t>Fertilization</a:t>
            </a:r>
            <a:endParaRPr lang="en-US" sz="6600" b="1" baseline="0" dirty="0">
              <a:solidFill>
                <a:srgbClr val="00FF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52" y="1580926"/>
            <a:ext cx="777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1.  Sperm cell enters egg cell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52" y="2732535"/>
            <a:ext cx="777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2.  Chromosomes from both cells pair up.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4777" y="3596637"/>
            <a:ext cx="7779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3.  This first cell of the new offspring now has a complete set of DNA.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98895" y="955762"/>
            <a:ext cx="911629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solidFill>
                  <a:srgbClr val="FFFF00"/>
                </a:solidFill>
                <a:latin typeface="Calibri"/>
              </a:rPr>
              <a:t>Do you think that a trait might appear in a grandparent and a grandchild but not in the parent?</a:t>
            </a:r>
            <a:endParaRPr lang="en-US" sz="5400" b="1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55303" name="Picture 7" descr="stop sign on Clairborne an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97944"/>
            <a:ext cx="519546" cy="5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0145" y="13271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Stop and think!!!!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037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556" y="416223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baseline="0" dirty="0" smtClean="0">
                <a:solidFill>
                  <a:srgbClr val="FFFF00"/>
                </a:solidFill>
                <a:latin typeface="Calibri"/>
              </a:rPr>
              <a:t>Inherited Traits</a:t>
            </a:r>
            <a:endParaRPr lang="en-US" sz="66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6557" y="1855372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1.  In plants and animals, offspring inherits at least </a:t>
            </a:r>
            <a:r>
              <a:rPr lang="en-US" sz="3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2 genes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for every trait.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06556" y="3164066"/>
            <a:ext cx="2515067" cy="2656703"/>
            <a:chOff x="1606556" y="3164066"/>
            <a:chExt cx="2515067" cy="2656703"/>
          </a:xfrm>
        </p:grpSpPr>
        <p:sp>
          <p:nvSpPr>
            <p:cNvPr id="27" name="TextBox 26"/>
            <p:cNvSpPr txBox="1"/>
            <p:nvPr/>
          </p:nvSpPr>
          <p:spPr>
            <a:xfrm>
              <a:off x="1606556" y="3164066"/>
              <a:ext cx="25150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2D050"/>
                  </a:solidFill>
                  <a:latin typeface="Calibri" pitchFamily="34" charset="0"/>
                  <a:cs typeface="Calibri" pitchFamily="34" charset="0"/>
                </a:rPr>
                <a:t>1 from mom</a:t>
              </a:r>
              <a:endParaRPr lang="en-US" sz="3200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147" name="Picture 3" descr="C:\Users\andrea.pierce\AppData\Local\Microsoft\Windows\Temporary Internet Files\Content.IE5\WC4XOYOG\MP900049919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556" y="4176214"/>
              <a:ext cx="2450592" cy="1644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595582" y="3316466"/>
            <a:ext cx="2611709" cy="2584481"/>
            <a:chOff x="5595582" y="3316466"/>
            <a:chExt cx="2611709" cy="2584481"/>
          </a:xfrm>
        </p:grpSpPr>
        <p:pic>
          <p:nvPicPr>
            <p:cNvPr id="6148" name="Picture 4" descr="C:\Users\andrea.pierce\AppData\Local\Microsoft\Windows\Temporary Internet Files\Content.IE5\WC4XOYOG\MP900178815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582" y="4176212"/>
              <a:ext cx="2580651" cy="1724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692224" y="3316466"/>
              <a:ext cx="25150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2D050"/>
                  </a:solidFill>
                  <a:latin typeface="Calibri" pitchFamily="34" charset="0"/>
                  <a:cs typeface="Calibri" pitchFamily="34" charset="0"/>
                </a:rPr>
                <a:t>1 from dad</a:t>
              </a:r>
              <a:endParaRPr lang="en-US" sz="3200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66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556" y="416223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baseline="0" dirty="0" smtClean="0">
                <a:solidFill>
                  <a:srgbClr val="FFFF00"/>
                </a:solidFill>
                <a:latin typeface="Calibri"/>
              </a:rPr>
              <a:t>Dominant Genes</a:t>
            </a:r>
            <a:endParaRPr lang="en-US" sz="66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6557" y="1855372"/>
            <a:ext cx="75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Gene that </a:t>
            </a:r>
            <a:r>
              <a:rPr lang="en-US" sz="3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hides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the effect of another gene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6556" y="4914745"/>
            <a:ext cx="7537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Note:  Dominant gene controls a trait whenever a dominant gene and a recessive gene pair together.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3964" y="3251268"/>
            <a:ext cx="75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Dominant gene represented by capital letter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556" y="416223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baseline="0" dirty="0" smtClean="0">
                <a:solidFill>
                  <a:srgbClr val="FFFF00"/>
                </a:solidFill>
                <a:latin typeface="Calibri"/>
              </a:rPr>
              <a:t>Recessive Genes</a:t>
            </a:r>
            <a:endParaRPr lang="en-US" sz="66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3727" y="1923610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Gene whose effect is </a:t>
            </a:r>
            <a:r>
              <a:rPr lang="en-US" sz="3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hidden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by a dominant gene.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6556" y="4027641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Recessive genes represented by lower case letter.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3582" y="416223"/>
            <a:ext cx="8120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baseline="0" dirty="0" smtClean="0">
                <a:solidFill>
                  <a:srgbClr val="FFFF00"/>
                </a:solidFill>
                <a:latin typeface="Calibri"/>
              </a:rPr>
              <a:t>Asexual Reproduction</a:t>
            </a:r>
            <a:endParaRPr lang="en-US" sz="66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7237" y="1524219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--</a:t>
            </a:r>
            <a:r>
              <a:rPr lang="en-US" sz="320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reproduction by one parent</a:t>
            </a:r>
            <a:endParaRPr lang="en-US" sz="3200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7237" y="2261394"/>
            <a:ext cx="691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Ex.  </a:t>
            </a:r>
            <a:r>
              <a:rPr lang="en-US" sz="320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amoeba</a:t>
            </a:r>
            <a:endParaRPr lang="en-US" sz="3200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ts3.mm.bing.net/images/thumbnail.aspx?q=413457716746&amp;id=c4ebbf0dc58c85c282ea853fe415815c&amp;url=http://www.health-res.com/EX/08-04-19/amoe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369">
            <a:off x="1030197" y="3452750"/>
            <a:ext cx="1514080" cy="201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1.mm.bing.net/images/thumbnail.aspx?q=406136291912&amp;id=2ad07e978d69f05cce4e159a04d2b822&amp;index=ch1&amp;url=http%3a%2f%2fwww.micrographia.com%2fspecbiol%2fprotis%2fhomamoeb%2famoe0100%2famoeba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52" y="3776025"/>
            <a:ext cx="2060812" cy="20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://i616.photobucket.com/albums/tt247/bio113-L/IMG_5934.jpg"/>
          <p:cNvSpPr>
            <a:spLocks noChangeAspect="1" noChangeArrowheads="1"/>
          </p:cNvSpPr>
          <p:nvPr/>
        </p:nvSpPr>
        <p:spPr bwMode="auto">
          <a:xfrm>
            <a:off x="63500" y="-1365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181">
            <a:off x="6435005" y="3704051"/>
            <a:ext cx="2265652" cy="169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794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0" y="981990"/>
            <a:ext cx="911629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FF00"/>
                </a:solidFill>
                <a:latin typeface="Calibri"/>
              </a:rPr>
              <a:t>Which trait is a dominant gene?  Which trait is a recessive gene?</a:t>
            </a:r>
            <a:endParaRPr lang="en-US" sz="40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6648" y="2491850"/>
            <a:ext cx="24597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 = rough fur</a:t>
            </a:r>
          </a:p>
        </p:txBody>
      </p:sp>
      <p:pic>
        <p:nvPicPr>
          <p:cNvPr id="55303" name="Picture 7" descr="stop sign on Clairborne an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97944"/>
            <a:ext cx="519546" cy="5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0145" y="13271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Stop and think!!!!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8145" y="2472510"/>
            <a:ext cx="24597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 = smooth fur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-1" y="3746112"/>
            <a:ext cx="911629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FF00"/>
                </a:solidFill>
                <a:latin typeface="Calibri"/>
              </a:rPr>
              <a:t>If an offspring received a gene for smooth fur and a gene for rough fur, which type of fur would it have?</a:t>
            </a:r>
            <a:endParaRPr lang="en-US" sz="4400" b="1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6757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556" y="225155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baseline="0" dirty="0" smtClean="0">
                <a:solidFill>
                  <a:srgbClr val="FFFF00"/>
                </a:solidFill>
                <a:latin typeface="Calibri"/>
              </a:rPr>
              <a:t>Purebred</a:t>
            </a:r>
            <a:endParaRPr lang="en-US" sz="66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6556" y="1380508"/>
            <a:ext cx="75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Organism has 2 genes of the same trait</a:t>
            </a:r>
            <a:endParaRPr lang="en-US" sz="32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6556" y="5383139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Ex.  Rr (1 rough fur &amp; 1 smooth fur)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556" y="31484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baseline="0" dirty="0" smtClean="0">
                <a:solidFill>
                  <a:srgbClr val="FFFF00"/>
                </a:solidFill>
                <a:latin typeface="Calibri"/>
              </a:rPr>
              <a:t>Hybrid</a:t>
            </a:r>
            <a:endParaRPr lang="en-US" sz="66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6556" y="4281636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Organism with 1 dominant gene &amp; 1 recessive gene</a:t>
            </a:r>
            <a:endParaRPr lang="en-US" sz="32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8956" y="2034822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Ex.  RR (2 rough fur)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      rr  (2 smooth fur)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556" y="6791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baseline="0" dirty="0" smtClean="0">
                <a:solidFill>
                  <a:srgbClr val="FFFF00"/>
                </a:solidFill>
                <a:latin typeface="Calibri"/>
              </a:rPr>
              <a:t>Punnett Square</a:t>
            </a:r>
            <a:endParaRPr lang="en-US" sz="66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6555" y="998370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Used to determine possible traits an offspring can have if a mom &amp; dad mate.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72054"/>
              </p:ext>
            </p:extLst>
          </p:nvPr>
        </p:nvGraphicFramePr>
        <p:xfrm>
          <a:off x="3220872" y="4124505"/>
          <a:ext cx="4612944" cy="237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472"/>
                <a:gridCol w="2306472"/>
              </a:tblGrid>
              <a:tr h="117773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94094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2561" y="2187045"/>
            <a:ext cx="5981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Mom   RR= rough fur (purebred)</a:t>
            </a:r>
            <a:endParaRPr lang="en-US" sz="32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2561" y="2771820"/>
            <a:ext cx="6213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Dad      rr = smooth fur (purebred)</a:t>
            </a:r>
            <a:endParaRPr lang="en-US" sz="3200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5839" y="3507475"/>
            <a:ext cx="126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5403" y="3550693"/>
            <a:ext cx="126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6997" y="4467368"/>
            <a:ext cx="126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r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6997" y="5650171"/>
            <a:ext cx="126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r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6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9" grpId="0"/>
      <p:bldP spid="11" grpId="0"/>
      <p:bldP spid="3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stop sign on Clairborne an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5" y="1098489"/>
            <a:ext cx="3172691" cy="20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7236" y="3748751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Activity Time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455" y="5195455"/>
            <a:ext cx="555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Make your own kid.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3982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stop sign on Clairborne an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5" y="1098489"/>
            <a:ext cx="3172691" cy="20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7236" y="3748751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Activity Time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455" y="5195455"/>
            <a:ext cx="555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Sponge Bob Worksheet.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004203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556" y="416223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baseline="0" dirty="0" smtClean="0">
                <a:solidFill>
                  <a:srgbClr val="FFFF00"/>
                </a:solidFill>
                <a:latin typeface="Calibri"/>
              </a:rPr>
              <a:t>Mutations</a:t>
            </a:r>
            <a:endParaRPr lang="en-US" sz="66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3727" y="1923610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Permanent change in DNA that occurs when DNA copies itself.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669" y="3181480"/>
            <a:ext cx="75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Happens by chance when DNA copies itself.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3727" y="3918655"/>
            <a:ext cx="75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Some changes not even noticed.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669" y="4783917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Some changes result in a trait that has never been seen before.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556" y="416223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solidFill>
                  <a:srgbClr val="FFFF00"/>
                </a:solidFill>
                <a:latin typeface="Calibri"/>
              </a:rPr>
              <a:t>The change can be:</a:t>
            </a:r>
            <a:endParaRPr lang="en-US" sz="66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3727" y="2494013"/>
            <a:ext cx="75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Whole section of DNA rearranged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669" y="3767807"/>
            <a:ext cx="75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An A, T, C, or G is out of place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104839" y="1010690"/>
            <a:ext cx="91162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FF00"/>
                </a:solidFill>
                <a:latin typeface="Calibri"/>
              </a:rPr>
              <a:t>Is a mutation always harmful?</a:t>
            </a:r>
            <a:endParaRPr lang="en-US" sz="4000" b="1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55303" name="Picture 7" descr="stop sign on Clairborne an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97944"/>
            <a:ext cx="519546" cy="5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0145" y="13271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Stop and think!!!!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0" y="3500453"/>
            <a:ext cx="911629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FF00"/>
                </a:solidFill>
                <a:latin typeface="Calibri"/>
              </a:rPr>
              <a:t>What would happen if an individual with the mutation survives long enough to reproduce?</a:t>
            </a:r>
            <a:endParaRPr lang="en-US" sz="4400" b="1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139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556" y="416223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baseline="0" dirty="0" smtClean="0">
                <a:solidFill>
                  <a:srgbClr val="FFFF00"/>
                </a:solidFill>
                <a:latin typeface="Calibri"/>
              </a:rPr>
              <a:t>Albinism</a:t>
            </a:r>
            <a:r>
              <a:rPr lang="en-US" sz="6600" b="1" dirty="0" smtClean="0">
                <a:solidFill>
                  <a:srgbClr val="FFFF00"/>
                </a:solidFill>
                <a:latin typeface="Calibri"/>
              </a:rPr>
              <a:t> (Albino)</a:t>
            </a:r>
            <a:endParaRPr lang="en-US" sz="66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3727" y="1923610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Cannot make </a:t>
            </a:r>
            <a:r>
              <a:rPr lang="en-US" sz="3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melanin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which gives color to skin, hair, feathers, eyes.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3727" y="3337389"/>
            <a:ext cx="75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Albino organisms are usually colorless.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3727" y="4273496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Ex. Albino chipmunk, albino snake, snow-white peacock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254964" y="1364633"/>
            <a:ext cx="91162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FF00"/>
                </a:solidFill>
                <a:latin typeface="Calibri"/>
              </a:rPr>
              <a:t>Why don’t albinos survive very well?</a:t>
            </a:r>
            <a:endParaRPr lang="en-US" sz="4000" b="1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55303" name="Picture 7" descr="stop sign on Clairborne an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97944"/>
            <a:ext cx="519546" cy="5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0145" y="13271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Stop and think!!!!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202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582" y="416223"/>
            <a:ext cx="812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baseline="0" dirty="0" smtClean="0">
                <a:solidFill>
                  <a:srgbClr val="FFFF00"/>
                </a:solidFill>
                <a:latin typeface="Calibri"/>
              </a:rPr>
              <a:t>Steps to asexual</a:t>
            </a:r>
            <a:r>
              <a:rPr lang="en-US" sz="4800" b="1" dirty="0" smtClean="0">
                <a:solidFill>
                  <a:srgbClr val="FFFF00"/>
                </a:solidFill>
                <a:latin typeface="Calibri"/>
              </a:rPr>
              <a:t> reproduction</a:t>
            </a:r>
            <a:endParaRPr lang="en-US" sz="48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242" y="1414611"/>
            <a:ext cx="777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1.  Parent cell makes </a:t>
            </a:r>
            <a:r>
              <a:rPr lang="en-US" sz="3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identical copies of DNA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242" y="2413065"/>
            <a:ext cx="7779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2.  Parent cell goes through </a:t>
            </a:r>
            <a:r>
              <a:rPr lang="en-US" sz="3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mitosis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3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cell division</a:t>
            </a:r>
            <a:endParaRPr lang="en-US" sz="32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241" y="3909840"/>
            <a:ext cx="7779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3.  Each new offspring cell receives one of these identical sets of DNA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4" y="4798599"/>
            <a:ext cx="2425890" cy="181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556" y="416223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baseline="0" dirty="0" smtClean="0">
                <a:solidFill>
                  <a:srgbClr val="00FF00"/>
                </a:solidFill>
                <a:latin typeface="Calibri"/>
              </a:rPr>
              <a:t>Sickle</a:t>
            </a:r>
            <a:r>
              <a:rPr lang="en-US" sz="6600" b="1" baseline="0" dirty="0" smtClean="0">
                <a:solidFill>
                  <a:srgbClr val="FFFF00"/>
                </a:solidFill>
                <a:latin typeface="Calibri"/>
              </a:rPr>
              <a:t> Cell</a:t>
            </a:r>
            <a:endParaRPr lang="en-US" sz="66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1134" y="1533537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Affects the shape of a red blood cell which can effect the person’s health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81134" y="2829120"/>
            <a:ext cx="7283991" cy="3728630"/>
            <a:chOff x="1381134" y="2829120"/>
            <a:chExt cx="7283991" cy="3728630"/>
          </a:xfrm>
        </p:grpSpPr>
        <p:pic>
          <p:nvPicPr>
            <p:cNvPr id="9222" name="Picture 6" descr="http://nursingcomments.com/wp-content/uploads/2010/03/sickle-cell-ce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996" y="2829120"/>
              <a:ext cx="5294129" cy="3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81134" y="5500048"/>
              <a:ext cx="1937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Norma</a:t>
              </a:r>
              <a:r>
                <a:rPr lang="en-US" b="1" dirty="0" smtClean="0"/>
                <a:t>l</a:t>
              </a:r>
              <a:endParaRPr lang="en-US" b="1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784143" y="5268036"/>
              <a:ext cx="3043451" cy="432067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381134" y="3373272"/>
              <a:ext cx="1937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Sickle</a:t>
              </a:r>
              <a:endParaRPr lang="en-US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784142" y="3589306"/>
              <a:ext cx="2365714" cy="614204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46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6556" y="416223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baseline="0" dirty="0" smtClean="0">
                <a:solidFill>
                  <a:srgbClr val="FFFF00"/>
                </a:solidFill>
                <a:latin typeface="Calibri"/>
              </a:rPr>
              <a:t>If have</a:t>
            </a:r>
            <a:r>
              <a:rPr lang="en-US" sz="5400" b="1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5400" b="1" dirty="0" smtClean="0">
                <a:solidFill>
                  <a:srgbClr val="00FF00"/>
                </a:solidFill>
                <a:latin typeface="Calibri"/>
              </a:rPr>
              <a:t>2</a:t>
            </a:r>
            <a:r>
              <a:rPr lang="en-US" sz="5400" b="1" dirty="0" smtClean="0">
                <a:solidFill>
                  <a:srgbClr val="FFFF00"/>
                </a:solidFill>
                <a:latin typeface="Calibri"/>
              </a:rPr>
              <a:t> normal genes:</a:t>
            </a:r>
            <a:endParaRPr lang="en-US" sz="54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3727" y="3150973"/>
            <a:ext cx="75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They carry oxygen to the body tissues.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922" y="4551810"/>
            <a:ext cx="8243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NO Blood Disease!!!!</a:t>
            </a:r>
            <a:endParaRPr lang="en-US" sz="7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3727" y="1339553"/>
            <a:ext cx="7537444" cy="1524001"/>
            <a:chOff x="1483727" y="1339553"/>
            <a:chExt cx="7537444" cy="1524001"/>
          </a:xfrm>
        </p:grpSpPr>
        <p:sp>
          <p:nvSpPr>
            <p:cNvPr id="6" name="TextBox 5"/>
            <p:cNvSpPr txBox="1"/>
            <p:nvPr/>
          </p:nvSpPr>
          <p:spPr>
            <a:xfrm>
              <a:off x="1483727" y="1923610"/>
              <a:ext cx="75374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3200" dirty="0" smtClean="0">
                  <a:latin typeface="Calibri" pitchFamily="34" charset="0"/>
                  <a:cs typeface="Calibri" pitchFamily="34" charset="0"/>
                </a:rPr>
                <a:t>Cells are round.</a:t>
              </a:r>
              <a:endParaRPr lang="en-US" sz="32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194" name="Picture 2" descr="Red Blood Cell Picture; this ...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510" y="1339553"/>
              <a:ext cx="1524000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78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6556" y="20337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baseline="0" dirty="0" smtClean="0">
                <a:solidFill>
                  <a:srgbClr val="FFFF00"/>
                </a:solidFill>
                <a:latin typeface="Calibri"/>
              </a:rPr>
              <a:t>If have</a:t>
            </a:r>
            <a:r>
              <a:rPr lang="en-US" sz="5400" b="1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5400" b="1" dirty="0" smtClean="0">
                <a:solidFill>
                  <a:srgbClr val="00FF00"/>
                </a:solidFill>
                <a:latin typeface="Calibri"/>
              </a:rPr>
              <a:t>1</a:t>
            </a:r>
            <a:r>
              <a:rPr lang="en-US" sz="5400" b="1" dirty="0" smtClean="0">
                <a:solidFill>
                  <a:srgbClr val="FFFF00"/>
                </a:solidFill>
                <a:latin typeface="Calibri"/>
              </a:rPr>
              <a:t> normal &amp; </a:t>
            </a:r>
            <a:r>
              <a:rPr lang="en-US" sz="5400" b="1" dirty="0" smtClean="0">
                <a:solidFill>
                  <a:srgbClr val="00FF00"/>
                </a:solidFill>
                <a:latin typeface="Calibri"/>
              </a:rPr>
              <a:t>1</a:t>
            </a:r>
            <a:r>
              <a:rPr lang="en-US" sz="5400" b="1" dirty="0" smtClean="0">
                <a:solidFill>
                  <a:srgbClr val="FFFF00"/>
                </a:solidFill>
                <a:latin typeface="Calibri"/>
              </a:rPr>
              <a:t> mutant gene:</a:t>
            </a:r>
            <a:endParaRPr lang="en-US" sz="54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07" y="4678567"/>
            <a:ext cx="8243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NO Blood Disease!!!!</a:t>
            </a:r>
            <a:endParaRPr lang="en-US" sz="4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212" y="2154686"/>
            <a:ext cx="8185946" cy="1892754"/>
            <a:chOff x="603212" y="2154686"/>
            <a:chExt cx="7537444" cy="1892754"/>
          </a:xfrm>
        </p:grpSpPr>
        <p:sp>
          <p:nvSpPr>
            <p:cNvPr id="7" name="TextBox 6"/>
            <p:cNvSpPr txBox="1"/>
            <p:nvPr/>
          </p:nvSpPr>
          <p:spPr>
            <a:xfrm>
              <a:off x="603212" y="2154686"/>
              <a:ext cx="75374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3200" dirty="0" smtClean="0">
                  <a:latin typeface="Calibri" pitchFamily="34" charset="0"/>
                  <a:cs typeface="Calibri" pitchFamily="34" charset="0"/>
                </a:rPr>
                <a:t>Some cells are round &amp; some are sickle shaped.</a:t>
              </a:r>
              <a:endParaRPr lang="en-US" sz="32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5602" name="Picture 2" descr="http://www.utdallas.edu/news/imgs/photos/sickle-cells-lightbox-2008-1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734" y="2693295"/>
              <a:ext cx="2130487" cy="1354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652835" y="3601349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Sickle-cells do not carry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     oxygen well.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07" y="5661964"/>
            <a:ext cx="8243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Resistance to malaria!!!!</a:t>
            </a:r>
            <a:endParaRPr lang="en-US" sz="4800" b="1" u="sng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6556" y="416223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baseline="0" dirty="0" smtClean="0">
                <a:solidFill>
                  <a:srgbClr val="FFFF00"/>
                </a:solidFill>
                <a:latin typeface="Calibri"/>
              </a:rPr>
              <a:t>If have</a:t>
            </a:r>
            <a:r>
              <a:rPr lang="en-US" sz="5400" b="1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5400" b="1" dirty="0" smtClean="0">
                <a:solidFill>
                  <a:srgbClr val="00FF00"/>
                </a:solidFill>
                <a:latin typeface="Calibri"/>
              </a:rPr>
              <a:t>2</a:t>
            </a:r>
            <a:r>
              <a:rPr lang="en-US" sz="5400" b="1" dirty="0" smtClean="0">
                <a:solidFill>
                  <a:srgbClr val="FFFF00"/>
                </a:solidFill>
                <a:latin typeface="Calibri"/>
              </a:rPr>
              <a:t> mutant genes:</a:t>
            </a:r>
            <a:endParaRPr lang="en-US" sz="54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3727" y="2318459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Sickle cells do not carry enough oxygen to body tissues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783" y="1393420"/>
            <a:ext cx="75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All blood cells are sickle shaped.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2783" y="3381688"/>
            <a:ext cx="75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Have sickle cell anemia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2783" y="4075645"/>
            <a:ext cx="75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People feel weak.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1134" y="4878443"/>
            <a:ext cx="75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Not treated, causes death at a young age!</a:t>
            </a:r>
            <a:endParaRPr lang="en-US" sz="3200" b="1" u="sng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8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27709" y="1083367"/>
            <a:ext cx="911629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Calibri"/>
              </a:rPr>
              <a:t>If you consider the effects of sickle-cell genes on the red blood cells, do you think having one mutant gene is helpful, harmful or no effect?</a:t>
            </a:r>
            <a:endParaRPr lang="en-US" sz="3600" b="1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55303" name="Picture 7" descr="stop sign on Clairborne an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97944"/>
            <a:ext cx="519546" cy="5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0145" y="13271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Stop and think!!!!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06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27709" y="1446295"/>
            <a:ext cx="91162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Calibri"/>
              </a:rPr>
              <a:t>Why do you think the mutant gene has spread through the populations of Africa &amp; Asia?</a:t>
            </a:r>
            <a:endParaRPr lang="en-US" sz="3600" b="1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55303" name="Picture 7" descr="stop sign on Clairborne an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97944"/>
            <a:ext cx="519546" cy="5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0145" y="13271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Stop and think!!!!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sourcefromasia.com/images/map-asi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43" y="303372"/>
            <a:ext cx="2410203" cy="107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www.yes.or.ke/images/africa_ma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8" y="4776716"/>
            <a:ext cx="1999489" cy="193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171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stop sign on Clairborne an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5" y="1098489"/>
            <a:ext cx="3172691" cy="20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7236" y="3748751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Let’s Review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054" y="5195455"/>
            <a:ext cx="555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Review Board Game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5980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681975" y="889816"/>
            <a:ext cx="911629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rgbClr val="FFFF00"/>
                </a:solidFill>
                <a:latin typeface="Calibri"/>
              </a:rPr>
              <a:t>Do the offspring of asexual reproduction share the same traits?</a:t>
            </a:r>
            <a:endParaRPr lang="en-US" sz="48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681975" y="3508344"/>
            <a:ext cx="911629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rgbClr val="FFFF00"/>
                </a:solidFill>
                <a:latin typeface="Calibri"/>
              </a:rPr>
              <a:t>What would happen if we reproduced through asexual reproduction?</a:t>
            </a:r>
            <a:endParaRPr lang="en-US" sz="48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0145" y="801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Stop and think!!!!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5303" name="Picture 7" descr="stop sign on Clairborne an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12760"/>
            <a:ext cx="519546" cy="5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76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177421"/>
            <a:ext cx="8925636" cy="652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hTopImg" descr="http://www.questpeoria.org/wp-content/gallery/dance-party/danceparty02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5682" r="49392" b="40666"/>
          <a:stretch/>
        </p:blipFill>
        <p:spPr bwMode="auto">
          <a:xfrm>
            <a:off x="282550" y="1664979"/>
            <a:ext cx="1955681" cy="22519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hTopImg" descr="http://www.questpeoria.org/wp-content/gallery/dance-party/danceparty02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5682" r="49392" b="40666"/>
          <a:stretch/>
        </p:blipFill>
        <p:spPr bwMode="auto">
          <a:xfrm>
            <a:off x="2238231" y="1664978"/>
            <a:ext cx="1955681" cy="22519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hTopImg" descr="http://www.questpeoria.org/wp-content/gallery/dance-party/danceparty02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5682" r="49392" b="40666"/>
          <a:stretch/>
        </p:blipFill>
        <p:spPr bwMode="auto">
          <a:xfrm>
            <a:off x="6102822" y="1817378"/>
            <a:ext cx="1955681" cy="22519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hTopImg" descr="http://www.questpeoria.org/wp-content/gallery/dance-party/danceparty02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5682" r="49392" b="40666"/>
          <a:stretch/>
        </p:blipFill>
        <p:spPr bwMode="auto">
          <a:xfrm>
            <a:off x="4147141" y="1817377"/>
            <a:ext cx="1955681" cy="22519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01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582" y="416223"/>
            <a:ext cx="812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baseline="0" dirty="0" smtClean="0">
                <a:solidFill>
                  <a:srgbClr val="FFFF00"/>
                </a:solidFill>
                <a:latin typeface="Calibri"/>
              </a:rPr>
              <a:t>Sexual Reproduction</a:t>
            </a:r>
            <a:endParaRPr lang="en-US" sz="48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242" y="1256112"/>
            <a:ext cx="777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1.  </a:t>
            </a:r>
            <a:r>
              <a:rPr lang="en-US" sz="3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Reproduction by 2 parents</a:t>
            </a:r>
            <a:endParaRPr lang="en-US" sz="32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242" y="1976337"/>
            <a:ext cx="777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2.  Offspring are not exactly like either parent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8" y="2674961"/>
            <a:ext cx="7806518" cy="399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18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stop sign on Clairborne an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8" y="197736"/>
            <a:ext cx="1586346" cy="103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7455" y="242086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Activity Time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08" y="1469616"/>
            <a:ext cx="867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Look at the family of cats.  List traits the kittens share with their parents.</a:t>
            </a:r>
            <a:endParaRPr lang="en-US" sz="2000" b="1" dirty="0"/>
          </a:p>
        </p:txBody>
      </p:sp>
      <p:pic>
        <p:nvPicPr>
          <p:cNvPr id="5" name="Picture 4" descr="cute cat parents pi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0" y="2177502"/>
            <a:ext cx="2588248" cy="4305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33" y="2060811"/>
            <a:ext cx="5732060" cy="442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557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254138" y="669429"/>
            <a:ext cx="91162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rgbClr val="FFFF00"/>
                </a:solidFill>
                <a:latin typeface="Calibri"/>
              </a:rPr>
              <a:t>List some differences in traits that are easy to see.</a:t>
            </a:r>
            <a:endParaRPr lang="en-US" sz="48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254138" y="3073300"/>
            <a:ext cx="91162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rgbClr val="FFFF00"/>
                </a:solidFill>
                <a:latin typeface="Calibri"/>
              </a:rPr>
              <a:t>List some differences in traits that are hard to see.</a:t>
            </a:r>
            <a:endParaRPr lang="en-US" sz="48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0145" y="801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Stop and think!!!!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5303" name="Picture 7" descr="stop sign on Clairborne and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12760"/>
            <a:ext cx="519546" cy="5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73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655506" y="367927"/>
            <a:ext cx="91162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baseline="0" dirty="0" smtClean="0">
                <a:solidFill>
                  <a:srgbClr val="FFFF00"/>
                </a:solidFill>
                <a:latin typeface="Calibri"/>
              </a:rPr>
              <a:t>Organisms</a:t>
            </a:r>
            <a:r>
              <a:rPr lang="en-US" sz="4000" b="1" dirty="0" smtClean="0">
                <a:solidFill>
                  <a:srgbClr val="FFFF00"/>
                </a:solidFill>
                <a:latin typeface="Calibri"/>
              </a:rPr>
              <a:t> that produce offspring by sexual reproduction reproduce through </a:t>
            </a:r>
            <a:r>
              <a:rPr lang="en-US" sz="4000" b="1" dirty="0" smtClean="0">
                <a:solidFill>
                  <a:srgbClr val="00FF00"/>
                </a:solidFill>
                <a:latin typeface="Calibri"/>
              </a:rPr>
              <a:t>sex cells</a:t>
            </a:r>
            <a:r>
              <a:rPr lang="en-US" sz="4400" b="1" dirty="0" smtClean="0">
                <a:solidFill>
                  <a:srgbClr val="FFFF00"/>
                </a:solidFill>
                <a:latin typeface="Calibri"/>
              </a:rPr>
              <a:t>. </a:t>
            </a:r>
            <a:endParaRPr lang="en-US" sz="4400" b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6788" y="2743200"/>
            <a:ext cx="627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Sex cells are formed during: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599" y="3906982"/>
            <a:ext cx="5347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MEIOSIS!!!!</a:t>
            </a:r>
            <a:endParaRPr lang="en-US" sz="80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freeppt_0033_slide">
  <a:themeElements>
    <a:clrScheme name="Office Theme 1">
      <a:dk1>
        <a:srgbClr val="333333"/>
      </a:dk1>
      <a:lt1>
        <a:srgbClr val="FFFFFF"/>
      </a:lt1>
      <a:dk2>
        <a:srgbClr val="993300"/>
      </a:dk2>
      <a:lt2>
        <a:srgbClr val="FFFFFF"/>
      </a:lt2>
      <a:accent1>
        <a:srgbClr val="D97B4C"/>
      </a:accent1>
      <a:accent2>
        <a:srgbClr val="E68A5C"/>
      </a:accent2>
      <a:accent3>
        <a:srgbClr val="CAADAA"/>
      </a:accent3>
      <a:accent4>
        <a:srgbClr val="DADADA"/>
      </a:accent4>
      <a:accent5>
        <a:srgbClr val="E9BFB2"/>
      </a:accent5>
      <a:accent6>
        <a:srgbClr val="D07D53"/>
      </a:accent6>
      <a:hlink>
        <a:srgbClr val="F2A279"/>
      </a:hlink>
      <a:folHlink>
        <a:srgbClr val="FFBB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D97B4C"/>
        </a:accent1>
        <a:accent2>
          <a:srgbClr val="E68A5C"/>
        </a:accent2>
        <a:accent3>
          <a:srgbClr val="CAADAA"/>
        </a:accent3>
        <a:accent4>
          <a:srgbClr val="DADADA"/>
        </a:accent4>
        <a:accent5>
          <a:srgbClr val="E9BFB2"/>
        </a:accent5>
        <a:accent6>
          <a:srgbClr val="D07D53"/>
        </a:accent6>
        <a:hlink>
          <a:srgbClr val="F2A279"/>
        </a:hlink>
        <a:folHlink>
          <a:srgbClr val="FFBB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EBA346"/>
        </a:accent1>
        <a:accent2>
          <a:srgbClr val="F2858B"/>
        </a:accent2>
        <a:accent3>
          <a:srgbClr val="CAADAA"/>
        </a:accent3>
        <a:accent4>
          <a:srgbClr val="DADADA"/>
        </a:accent4>
        <a:accent5>
          <a:srgbClr val="F3CEB0"/>
        </a:accent5>
        <a:accent6>
          <a:srgbClr val="DB787D"/>
        </a:accent6>
        <a:hlink>
          <a:srgbClr val="FFAA80"/>
        </a:hlink>
        <a:folHlink>
          <a:srgbClr val="F2B6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80D474"/>
        </a:accent1>
        <a:accent2>
          <a:srgbClr val="F2996D"/>
        </a:accent2>
        <a:accent3>
          <a:srgbClr val="CAADAA"/>
        </a:accent3>
        <a:accent4>
          <a:srgbClr val="DADADA"/>
        </a:accent4>
        <a:accent5>
          <a:srgbClr val="C0E6BC"/>
        </a:accent5>
        <a:accent6>
          <a:srgbClr val="DB8A62"/>
        </a:accent6>
        <a:hlink>
          <a:srgbClr val="D8DE85"/>
        </a:hlink>
        <a:folHlink>
          <a:srgbClr val="ACC8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88CFD1"/>
        </a:accent1>
        <a:accent2>
          <a:srgbClr val="D9D56C"/>
        </a:accent2>
        <a:accent3>
          <a:srgbClr val="CAADAA"/>
        </a:accent3>
        <a:accent4>
          <a:srgbClr val="DADADA"/>
        </a:accent4>
        <a:accent5>
          <a:srgbClr val="C3E4E5"/>
        </a:accent5>
        <a:accent6>
          <a:srgbClr val="C4C161"/>
        </a:accent6>
        <a:hlink>
          <a:srgbClr val="DCC7EB"/>
        </a:hlink>
        <a:folHlink>
          <a:srgbClr val="FFA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7B4C"/>
        </a:accent1>
        <a:accent2>
          <a:srgbClr val="E68A5C"/>
        </a:accent2>
        <a:accent3>
          <a:srgbClr val="FFFFFF"/>
        </a:accent3>
        <a:accent4>
          <a:srgbClr val="000000"/>
        </a:accent4>
        <a:accent5>
          <a:srgbClr val="E9BFB2"/>
        </a:accent5>
        <a:accent6>
          <a:srgbClr val="D07D53"/>
        </a:accent6>
        <a:hlink>
          <a:srgbClr val="F2A279"/>
        </a:hlink>
        <a:folHlink>
          <a:srgbClr val="FFB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BA346"/>
        </a:accent1>
        <a:accent2>
          <a:srgbClr val="F2858B"/>
        </a:accent2>
        <a:accent3>
          <a:srgbClr val="FFFFFF"/>
        </a:accent3>
        <a:accent4>
          <a:srgbClr val="000000"/>
        </a:accent4>
        <a:accent5>
          <a:srgbClr val="F3CEB0"/>
        </a:accent5>
        <a:accent6>
          <a:srgbClr val="DB787D"/>
        </a:accent6>
        <a:hlink>
          <a:srgbClr val="FFAA80"/>
        </a:hlink>
        <a:folHlink>
          <a:srgbClr val="F2B6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D474"/>
        </a:accent1>
        <a:accent2>
          <a:srgbClr val="F2996D"/>
        </a:accent2>
        <a:accent3>
          <a:srgbClr val="FFFFFF"/>
        </a:accent3>
        <a:accent4>
          <a:srgbClr val="000000"/>
        </a:accent4>
        <a:accent5>
          <a:srgbClr val="C0E6BC"/>
        </a:accent5>
        <a:accent6>
          <a:srgbClr val="DB8A62"/>
        </a:accent6>
        <a:hlink>
          <a:srgbClr val="D8DE85"/>
        </a:hlink>
        <a:folHlink>
          <a:srgbClr val="ACC8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8CFD1"/>
        </a:accent1>
        <a:accent2>
          <a:srgbClr val="D9D56C"/>
        </a:accent2>
        <a:accent3>
          <a:srgbClr val="FFFFFF"/>
        </a:accent3>
        <a:accent4>
          <a:srgbClr val="000000"/>
        </a:accent4>
        <a:accent5>
          <a:srgbClr val="C3E4E5"/>
        </a:accent5>
        <a:accent6>
          <a:srgbClr val="C4C161"/>
        </a:accent6>
        <a:hlink>
          <a:srgbClr val="DCC7EB"/>
        </a:hlink>
        <a:folHlink>
          <a:srgbClr val="FFAA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3300"/>
      </a:dk2>
      <a:lt2>
        <a:srgbClr val="FFFFFF"/>
      </a:lt2>
      <a:accent1>
        <a:srgbClr val="EBA346"/>
      </a:accent1>
      <a:accent2>
        <a:srgbClr val="F2858B"/>
      </a:accent2>
      <a:accent3>
        <a:srgbClr val="CAADAA"/>
      </a:accent3>
      <a:accent4>
        <a:srgbClr val="DADADA"/>
      </a:accent4>
      <a:accent5>
        <a:srgbClr val="F3CEB0"/>
      </a:accent5>
      <a:accent6>
        <a:srgbClr val="DB787D"/>
      </a:accent6>
      <a:hlink>
        <a:srgbClr val="FFAA80"/>
      </a:hlink>
      <a:folHlink>
        <a:srgbClr val="F2B6E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D97B4C"/>
        </a:accent1>
        <a:accent2>
          <a:srgbClr val="E68A5C"/>
        </a:accent2>
        <a:accent3>
          <a:srgbClr val="CAADAA"/>
        </a:accent3>
        <a:accent4>
          <a:srgbClr val="DADADA"/>
        </a:accent4>
        <a:accent5>
          <a:srgbClr val="E9BFB2"/>
        </a:accent5>
        <a:accent6>
          <a:srgbClr val="D07D53"/>
        </a:accent6>
        <a:hlink>
          <a:srgbClr val="F2A279"/>
        </a:hlink>
        <a:folHlink>
          <a:srgbClr val="FFBB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EBA346"/>
        </a:accent1>
        <a:accent2>
          <a:srgbClr val="F2858B"/>
        </a:accent2>
        <a:accent3>
          <a:srgbClr val="CAADAA"/>
        </a:accent3>
        <a:accent4>
          <a:srgbClr val="DADADA"/>
        </a:accent4>
        <a:accent5>
          <a:srgbClr val="F3CEB0"/>
        </a:accent5>
        <a:accent6>
          <a:srgbClr val="DB787D"/>
        </a:accent6>
        <a:hlink>
          <a:srgbClr val="FFAA80"/>
        </a:hlink>
        <a:folHlink>
          <a:srgbClr val="F2B6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80D474"/>
        </a:accent1>
        <a:accent2>
          <a:srgbClr val="F2996D"/>
        </a:accent2>
        <a:accent3>
          <a:srgbClr val="CAADAA"/>
        </a:accent3>
        <a:accent4>
          <a:srgbClr val="DADADA"/>
        </a:accent4>
        <a:accent5>
          <a:srgbClr val="C0E6BC"/>
        </a:accent5>
        <a:accent6>
          <a:srgbClr val="DB8A62"/>
        </a:accent6>
        <a:hlink>
          <a:srgbClr val="D8DE85"/>
        </a:hlink>
        <a:folHlink>
          <a:srgbClr val="ACC8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88CFD1"/>
        </a:accent1>
        <a:accent2>
          <a:srgbClr val="D9D56C"/>
        </a:accent2>
        <a:accent3>
          <a:srgbClr val="CAADAA"/>
        </a:accent3>
        <a:accent4>
          <a:srgbClr val="DADADA"/>
        </a:accent4>
        <a:accent5>
          <a:srgbClr val="C3E4E5"/>
        </a:accent5>
        <a:accent6>
          <a:srgbClr val="C4C161"/>
        </a:accent6>
        <a:hlink>
          <a:srgbClr val="DCC7EB"/>
        </a:hlink>
        <a:folHlink>
          <a:srgbClr val="FFA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7B4C"/>
        </a:accent1>
        <a:accent2>
          <a:srgbClr val="E68A5C"/>
        </a:accent2>
        <a:accent3>
          <a:srgbClr val="FFFFFF"/>
        </a:accent3>
        <a:accent4>
          <a:srgbClr val="000000"/>
        </a:accent4>
        <a:accent5>
          <a:srgbClr val="E9BFB2"/>
        </a:accent5>
        <a:accent6>
          <a:srgbClr val="D07D53"/>
        </a:accent6>
        <a:hlink>
          <a:srgbClr val="F2A279"/>
        </a:hlink>
        <a:folHlink>
          <a:srgbClr val="FFB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BA346"/>
        </a:accent1>
        <a:accent2>
          <a:srgbClr val="F2858B"/>
        </a:accent2>
        <a:accent3>
          <a:srgbClr val="FFFFFF"/>
        </a:accent3>
        <a:accent4>
          <a:srgbClr val="000000"/>
        </a:accent4>
        <a:accent5>
          <a:srgbClr val="F3CEB0"/>
        </a:accent5>
        <a:accent6>
          <a:srgbClr val="DB787D"/>
        </a:accent6>
        <a:hlink>
          <a:srgbClr val="FFAA80"/>
        </a:hlink>
        <a:folHlink>
          <a:srgbClr val="F2B6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D474"/>
        </a:accent1>
        <a:accent2>
          <a:srgbClr val="F2996D"/>
        </a:accent2>
        <a:accent3>
          <a:srgbClr val="FFFFFF"/>
        </a:accent3>
        <a:accent4>
          <a:srgbClr val="000000"/>
        </a:accent4>
        <a:accent5>
          <a:srgbClr val="C0E6BC"/>
        </a:accent5>
        <a:accent6>
          <a:srgbClr val="DB8A62"/>
        </a:accent6>
        <a:hlink>
          <a:srgbClr val="D8DE85"/>
        </a:hlink>
        <a:folHlink>
          <a:srgbClr val="ACC8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8CFD1"/>
        </a:accent1>
        <a:accent2>
          <a:srgbClr val="D9D56C"/>
        </a:accent2>
        <a:accent3>
          <a:srgbClr val="FFFFFF"/>
        </a:accent3>
        <a:accent4>
          <a:srgbClr val="000000"/>
        </a:accent4>
        <a:accent5>
          <a:srgbClr val="C3E4E5"/>
        </a:accent5>
        <a:accent6>
          <a:srgbClr val="C4C161"/>
        </a:accent6>
        <a:hlink>
          <a:srgbClr val="DCC7EB"/>
        </a:hlink>
        <a:folHlink>
          <a:srgbClr val="FFAA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freeppt_0033_slide</Template>
  <TotalTime>618</TotalTime>
  <Words>910</Words>
  <Application>Microsoft Office PowerPoint</Application>
  <PresentationFormat>On-screen Show (4:3)</PresentationFormat>
  <Paragraphs>157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freeppt_0033_slide</vt:lpstr>
      <vt:lpstr>1_Default Design</vt:lpstr>
      <vt:lpstr>Chapter Two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Organisms that produce offspring by sexual reproduction reproduce through sex cells. </vt:lpstr>
      <vt:lpstr>Egg Formation </vt:lpstr>
      <vt:lpstr>Egg Formation </vt:lpstr>
      <vt:lpstr>Sperm Formation </vt:lpstr>
      <vt:lpstr>Sperm 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Pierce</dc:creator>
  <cp:lastModifiedBy>Andrea Pierce</cp:lastModifiedBy>
  <cp:revision>83</cp:revision>
  <cp:lastPrinted>2011-02-09T13:27:47Z</cp:lastPrinted>
  <dcterms:created xsi:type="dcterms:W3CDTF">2011-02-02T23:02:26Z</dcterms:created>
  <dcterms:modified xsi:type="dcterms:W3CDTF">2012-01-09T20:02:55Z</dcterms:modified>
</cp:coreProperties>
</file>